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8" r:id="rId1"/>
  </p:sldMasterIdLst>
  <p:sldIdLst>
    <p:sldId id="276" r:id="rId2"/>
    <p:sldId id="266" r:id="rId3"/>
    <p:sldId id="279" r:id="rId4"/>
    <p:sldId id="267" r:id="rId5"/>
    <p:sldId id="268" r:id="rId6"/>
    <p:sldId id="269" r:id="rId7"/>
    <p:sldId id="270" r:id="rId8"/>
    <p:sldId id="281" r:id="rId9"/>
    <p:sldId id="273" r:id="rId10"/>
    <p:sldId id="28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7" autoAdjust="0"/>
    <p:restoredTop sz="94638" autoAdjust="0"/>
  </p:normalViewPr>
  <p:slideViewPr>
    <p:cSldViewPr>
      <p:cViewPr varScale="1">
        <p:scale>
          <a:sx n="109" d="100"/>
          <a:sy n="109" d="100"/>
        </p:scale>
        <p:origin x="169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28.07.2022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616624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ru-RU" dirty="0"/>
              <a:t>	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жылға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1 074 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936,3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мың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бөлінді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9728" indent="0">
              <a:buNone/>
            </a:pP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ішінде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9728" indent="0">
              <a:buNone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республикалық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бюджеттен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басына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шаққандағы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қаржыландыру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346 481,0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мың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басына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шаққандағы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қаржыландырудан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120 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941,3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мың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ru-RU" sz="2000" dirty="0" smtClean="0"/>
          </a:p>
          <a:p>
            <a:pPr marL="109728" indent="0">
              <a:buNone/>
            </a:pPr>
            <a:r>
              <a:rPr lang="ru-RU" sz="2000" dirty="0" smtClean="0"/>
              <a:t>	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жергілікті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бюджеттен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басына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шаққандағы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қаржыландыру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455 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379,0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мың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109728" indent="0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басына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шаққандағы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қаржыландырудан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тыс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113 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452,0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мың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>
              <a:buNone/>
            </a:pPr>
            <a:endParaRPr lang="ru-RU" sz="2400" dirty="0" smtClean="0"/>
          </a:p>
          <a:p>
            <a:pPr marL="109728" indent="0">
              <a:buNone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Жан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басына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шаққандағы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қаржыландыру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шеңберіндегі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күрделі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шығыстар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38 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683,0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мың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теңге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20080"/>
          </a:xfrm>
        </p:spPr>
        <p:txBody>
          <a:bodyPr anchor="t">
            <a:noAutofit/>
          </a:bodyPr>
          <a:lstStyle/>
          <a:p>
            <a:pPr algn="ctr"/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Нұр-Сұлтан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қаласы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әкімдігінің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Ілияс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Есенберлин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атындағы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№ 67 гимназия" 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ШЖ</a:t>
            </a:r>
            <a:r>
              <a:rPr lang="kk-KZ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 МКК</a:t>
            </a:r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093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41044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Интерактивная панель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Maxon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TM-75MOD3-SL, 75",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6 штук – 7 028,9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тысяч тенге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r"/>
            <a:r>
              <a:rPr lang="ru-RU" sz="2800" dirty="0" smtClean="0"/>
              <a:t>Приобретено основных </a:t>
            </a:r>
            <a:r>
              <a:rPr lang="ru-RU" sz="2800" dirty="0"/>
              <a:t>средств 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за период январь - </a:t>
            </a:r>
            <a:r>
              <a:rPr lang="ru-RU" sz="2800" dirty="0"/>
              <a:t>28 июль 2022 </a:t>
            </a:r>
            <a:r>
              <a:rPr lang="ru-RU" sz="2800" dirty="0"/>
              <a:t>года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>7 028,9 </a:t>
            </a:r>
            <a:r>
              <a:rPr lang="ru-RU" sz="2800" i="1" dirty="0" smtClean="0"/>
              <a:t>тысяч </a:t>
            </a:r>
            <a:r>
              <a:rPr lang="ru-RU" sz="2800" i="1" dirty="0" smtClean="0"/>
              <a:t>тенге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7082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32656"/>
            <a:ext cx="8072494" cy="360040"/>
          </a:xfr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2022 </a:t>
            </a:r>
            <a:r>
              <a:rPr lang="ru-RU" sz="2400" dirty="0" err="1">
                <a:solidFill>
                  <a:srgbClr val="002060"/>
                </a:solidFill>
              </a:rPr>
              <a:t>жылға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арналған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жоспар</a:t>
            </a:r>
            <a:r>
              <a:rPr lang="ru-RU" sz="2400" dirty="0">
                <a:solidFill>
                  <a:srgbClr val="002060"/>
                </a:solidFill>
              </a:rPr>
              <a:t>– 1 074 936,3 </a:t>
            </a:r>
            <a:r>
              <a:rPr lang="ru-RU" sz="2400" dirty="0" err="1">
                <a:solidFill>
                  <a:srgbClr val="002060"/>
                </a:solidFill>
              </a:rPr>
              <a:t>мың</a:t>
            </a:r>
            <a:r>
              <a:rPr lang="ru-RU" sz="2400" dirty="0">
                <a:solidFill>
                  <a:srgbClr val="002060"/>
                </a:solidFill>
              </a:rPr>
              <a:t> </a:t>
            </a:r>
            <a:r>
              <a:rPr lang="ru-RU" sz="2400" dirty="0" err="1">
                <a:solidFill>
                  <a:srgbClr val="002060"/>
                </a:solidFill>
              </a:rPr>
              <a:t>теңге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7504" y="764704"/>
            <a:ext cx="8928992" cy="59046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50000"/>
              </a:lnSpc>
              <a:spcBef>
                <a:spcPts val="600"/>
              </a:spcBef>
            </a:pPr>
            <a:endParaRPr lang="ru-RU" sz="1300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961433"/>
              </p:ext>
            </p:extLst>
          </p:nvPr>
        </p:nvGraphicFramePr>
        <p:xfrm>
          <a:off x="181665" y="836712"/>
          <a:ext cx="8780669" cy="5561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8038">
                  <a:extLst>
                    <a:ext uri="{9D8B030D-6E8A-4147-A177-3AD203B41FA5}">
                      <a16:colId xmlns:a16="http://schemas.microsoft.com/office/drawing/2014/main" val="3723873539"/>
                    </a:ext>
                  </a:extLst>
                </a:gridCol>
                <a:gridCol w="2244425">
                  <a:extLst>
                    <a:ext uri="{9D8B030D-6E8A-4147-A177-3AD203B41FA5}">
                      <a16:colId xmlns:a16="http://schemas.microsoft.com/office/drawing/2014/main" val="1637320488"/>
                    </a:ext>
                  </a:extLst>
                </a:gridCol>
                <a:gridCol w="3238206">
                  <a:extLst>
                    <a:ext uri="{9D8B030D-6E8A-4147-A177-3AD203B41FA5}">
                      <a16:colId xmlns:a16="http://schemas.microsoft.com/office/drawing/2014/main" val="615474257"/>
                    </a:ext>
                  </a:extLst>
                </a:gridCol>
              </a:tblGrid>
              <a:tr h="1440160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Ерекшелігі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2022 </a:t>
                      </a:r>
                      <a:r>
                        <a:rPr lang="ru-RU" dirty="0" err="1" smtClean="0"/>
                        <a:t>жылға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арналған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жоспар</a:t>
                      </a:r>
                      <a:r>
                        <a:rPr lang="ru-RU" dirty="0" smtClean="0"/>
                        <a:t> (</a:t>
                      </a:r>
                      <a:r>
                        <a:rPr lang="ru-RU" sz="1800" i="1" dirty="0" err="1" smtClean="0"/>
                        <a:t>мың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теңге</a:t>
                      </a:r>
                      <a:r>
                        <a:rPr lang="ru-RU" sz="1800" i="0" dirty="0" smtClean="0"/>
                        <a:t>)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2022 </a:t>
                      </a:r>
                      <a:r>
                        <a:rPr lang="ru-RU" dirty="0" err="1" smtClean="0"/>
                        <a:t>жылдың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қаңтар-мамыр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айларында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нақты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игерілгені</a:t>
                      </a:r>
                      <a:r>
                        <a:rPr lang="ru-RU" dirty="0" smtClean="0"/>
                        <a:t> (</a:t>
                      </a:r>
                      <a:r>
                        <a:rPr lang="ru-RU" sz="1800" i="1" dirty="0" err="1" smtClean="0"/>
                        <a:t>мың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теңге</a:t>
                      </a:r>
                      <a:r>
                        <a:rPr lang="ru-RU" sz="1800" i="0" dirty="0" smtClean="0"/>
                        <a:t>)</a:t>
                      </a:r>
                      <a:endParaRPr lang="ru-R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0582576"/>
                  </a:ext>
                </a:extLst>
              </a:tr>
              <a:tr h="5765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i="1" dirty="0" smtClean="0"/>
                        <a:t>Еңбекке ақы төлеу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i="1" dirty="0" smtClean="0"/>
                        <a:t>691 627,3</a:t>
                      </a:r>
                      <a:endParaRPr lang="ru-RU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311 266,74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114572"/>
                  </a:ext>
                </a:extLst>
              </a:tr>
              <a:tr h="659585">
                <a:tc>
                  <a:txBody>
                    <a:bodyPr/>
                    <a:lstStyle/>
                    <a:p>
                      <a:r>
                        <a:rPr lang="ru-RU" sz="1600" dirty="0" err="1" smtClean="0"/>
                        <a:t>Қосымша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ақшалай</a:t>
                      </a:r>
                      <a:r>
                        <a:rPr lang="ru-RU" sz="1600" dirty="0" smtClean="0"/>
                        <a:t> </a:t>
                      </a:r>
                      <a:r>
                        <a:rPr lang="ru-RU" sz="1600" dirty="0" err="1" smtClean="0"/>
                        <a:t>төлемдер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10 472,0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0,0</a:t>
                      </a:r>
                      <a:endParaRPr lang="ru-RU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988468"/>
                  </a:ext>
                </a:extLst>
              </a:tr>
              <a:tr h="1239177">
                <a:tc>
                  <a:txBody>
                    <a:bodyPr/>
                    <a:lstStyle/>
                    <a:p>
                      <a:r>
                        <a:rPr lang="ru-RU" sz="1600" i="1" dirty="0" err="1" smtClean="0"/>
                        <a:t>Өтемақы</a:t>
                      </a:r>
                      <a:r>
                        <a:rPr lang="ru-RU" sz="1600" i="1" dirty="0" smtClean="0"/>
                        <a:t> </a:t>
                      </a:r>
                      <a:r>
                        <a:rPr lang="ru-RU" sz="1600" i="1" dirty="0" err="1" smtClean="0"/>
                        <a:t>төлемдер</a:t>
                      </a:r>
                      <a:r>
                        <a:rPr lang="en-US" sz="1600" i="1" dirty="0" err="1" smtClean="0"/>
                        <a:t>i</a:t>
                      </a:r>
                      <a:r>
                        <a:rPr lang="ru-RU" sz="1600" i="1" dirty="0" smtClean="0"/>
                        <a:t> (</a:t>
                      </a:r>
                      <a:r>
                        <a:rPr lang="ru-RU" sz="1600" i="1" dirty="0" err="1" smtClean="0"/>
                        <a:t>қызметкерлерге</a:t>
                      </a:r>
                      <a:r>
                        <a:rPr lang="ru-RU" sz="1600" i="1" dirty="0" smtClean="0"/>
                        <a:t> </a:t>
                      </a:r>
                      <a:r>
                        <a:rPr lang="ru-RU" sz="1600" i="1" dirty="0" err="1" smtClean="0"/>
                        <a:t>сыйақы</a:t>
                      </a:r>
                      <a:r>
                        <a:rPr lang="ru-RU" sz="1600" i="1" dirty="0" smtClean="0"/>
                        <a:t> беру)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52 400,0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0,0</a:t>
                      </a:r>
                      <a:endParaRPr lang="ru-RU" sz="160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932961"/>
                  </a:ext>
                </a:extLst>
              </a:tr>
              <a:tr h="1645878">
                <a:tc>
                  <a:txBody>
                    <a:bodyPr/>
                    <a:lstStyle/>
                    <a:p>
                      <a:r>
                        <a:rPr lang="ru-RU" sz="1600" i="1" dirty="0" err="1" smtClean="0"/>
                        <a:t>Жұмыс</a:t>
                      </a:r>
                      <a:r>
                        <a:rPr lang="ru-RU" sz="1600" i="1" dirty="0" smtClean="0"/>
                        <a:t> </a:t>
                      </a:r>
                      <a:r>
                        <a:rPr lang="ru-RU" sz="1600" i="1" dirty="0" err="1" smtClean="0"/>
                        <a:t>беруш</a:t>
                      </a:r>
                      <a:r>
                        <a:rPr lang="en-US" sz="1600" i="1" dirty="0" err="1" smtClean="0"/>
                        <a:t>i</a:t>
                      </a:r>
                      <a:r>
                        <a:rPr lang="ru-RU" sz="1600" i="1" dirty="0" err="1" smtClean="0"/>
                        <a:t>лерлерд</a:t>
                      </a:r>
                      <a:r>
                        <a:rPr lang="en-US" sz="1600" i="1" dirty="0" err="1" smtClean="0"/>
                        <a:t>i</a:t>
                      </a:r>
                      <a:r>
                        <a:rPr lang="ru-RU" sz="1600" i="1" dirty="0" smtClean="0"/>
                        <a:t>ң </a:t>
                      </a:r>
                      <a:r>
                        <a:rPr lang="ru-RU" sz="1600" i="1" dirty="0" err="1" smtClean="0"/>
                        <a:t>жарналары</a:t>
                      </a:r>
                      <a:r>
                        <a:rPr lang="en-US" sz="1600" i="1" dirty="0" smtClean="0"/>
                        <a:t> </a:t>
                      </a:r>
                      <a:r>
                        <a:rPr lang="kk-KZ" sz="1600" i="1" dirty="0" smtClean="0"/>
                        <a:t>(</a:t>
                      </a:r>
                      <a:r>
                        <a:rPr lang="ru-RU" sz="1600" i="1" dirty="0" err="1" smtClean="0"/>
                        <a:t>оның</a:t>
                      </a:r>
                      <a:r>
                        <a:rPr lang="ru-RU" sz="1600" i="1" dirty="0" smtClean="0"/>
                        <a:t> </a:t>
                      </a:r>
                      <a:r>
                        <a:rPr lang="ru-RU" sz="1600" i="1" dirty="0" err="1" smtClean="0"/>
                        <a:t>ішінде</a:t>
                      </a:r>
                      <a:r>
                        <a:rPr lang="en-US" sz="1600" i="1" dirty="0" smtClean="0"/>
                        <a:t> </a:t>
                      </a:r>
                      <a:r>
                        <a:rPr lang="ru-RU" sz="1600" i="1" dirty="0" err="1" smtClean="0"/>
                        <a:t>Әлеуметт</a:t>
                      </a:r>
                      <a:r>
                        <a:rPr lang="en-US" sz="1600" i="1" dirty="0" err="1" smtClean="0"/>
                        <a:t>i</a:t>
                      </a:r>
                      <a:r>
                        <a:rPr lang="ru-RU" sz="1600" i="1" dirty="0" smtClean="0"/>
                        <a:t>к </a:t>
                      </a:r>
                      <a:r>
                        <a:rPr lang="ru-RU" sz="1600" i="1" dirty="0" err="1" smtClean="0"/>
                        <a:t>салық</a:t>
                      </a:r>
                      <a:r>
                        <a:rPr lang="en-US" sz="1600" i="1" dirty="0" smtClean="0"/>
                        <a:t>, </a:t>
                      </a:r>
                      <a:r>
                        <a:rPr lang="ru-RU" sz="1600" i="1" dirty="0" err="1" smtClean="0"/>
                        <a:t>Міндетті</a:t>
                      </a:r>
                      <a:r>
                        <a:rPr lang="ru-RU" sz="1600" i="1" dirty="0" smtClean="0"/>
                        <a:t> </a:t>
                      </a:r>
                      <a:r>
                        <a:rPr lang="ru-RU" sz="1600" i="1" dirty="0" err="1" smtClean="0"/>
                        <a:t>әлеуметтік</a:t>
                      </a:r>
                      <a:r>
                        <a:rPr lang="ru-RU" sz="1600" i="1" dirty="0" smtClean="0"/>
                        <a:t> </a:t>
                      </a:r>
                      <a:r>
                        <a:rPr lang="ru-RU" sz="1600" i="1" dirty="0" err="1" smtClean="0"/>
                        <a:t>медициналық</a:t>
                      </a:r>
                      <a:r>
                        <a:rPr lang="ru-RU" sz="1600" i="1" dirty="0" smtClean="0"/>
                        <a:t> </a:t>
                      </a:r>
                      <a:r>
                        <a:rPr lang="ru-RU" sz="1600" i="1" dirty="0" err="1" smtClean="0"/>
                        <a:t>сақтандыру</a:t>
                      </a:r>
                      <a:r>
                        <a:rPr lang="en-US" sz="1600" i="1" dirty="0" smtClean="0"/>
                        <a:t>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i="1" dirty="0" smtClean="0"/>
                        <a:t>78 317,0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i="1" dirty="0" smtClean="0"/>
                        <a:t>39701,6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494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036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258360"/>
              </p:ext>
            </p:extLst>
          </p:nvPr>
        </p:nvGraphicFramePr>
        <p:xfrm>
          <a:off x="251520" y="188640"/>
          <a:ext cx="8712968" cy="6408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11885">
                  <a:extLst>
                    <a:ext uri="{9D8B030D-6E8A-4147-A177-3AD203B41FA5}">
                      <a16:colId xmlns:a16="http://schemas.microsoft.com/office/drawing/2014/main" val="907399955"/>
                    </a:ext>
                  </a:extLst>
                </a:gridCol>
                <a:gridCol w="1773436">
                  <a:extLst>
                    <a:ext uri="{9D8B030D-6E8A-4147-A177-3AD203B41FA5}">
                      <a16:colId xmlns:a16="http://schemas.microsoft.com/office/drawing/2014/main" val="1380795496"/>
                    </a:ext>
                  </a:extLst>
                </a:gridCol>
                <a:gridCol w="1927647">
                  <a:extLst>
                    <a:ext uri="{9D8B030D-6E8A-4147-A177-3AD203B41FA5}">
                      <a16:colId xmlns:a16="http://schemas.microsoft.com/office/drawing/2014/main" val="112436764"/>
                    </a:ext>
                  </a:extLst>
                </a:gridCol>
              </a:tblGrid>
              <a:tr h="186534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Ерекшелігі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2022 </a:t>
                      </a:r>
                      <a:r>
                        <a:rPr lang="ru-RU" dirty="0" err="1" smtClean="0"/>
                        <a:t>жылға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арналған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жоспар</a:t>
                      </a:r>
                      <a:r>
                        <a:rPr lang="ru-RU" dirty="0" smtClean="0"/>
                        <a:t> (</a:t>
                      </a:r>
                      <a:r>
                        <a:rPr lang="ru-RU" sz="1800" i="1" dirty="0" err="1" smtClean="0"/>
                        <a:t>мың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теңге</a:t>
                      </a:r>
                      <a:r>
                        <a:rPr lang="ru-RU" sz="1800" i="0" dirty="0" smtClean="0"/>
                        <a:t>)</a:t>
                      </a:r>
                      <a:endParaRPr lang="ru-RU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2022 </a:t>
                      </a:r>
                      <a:r>
                        <a:rPr lang="ru-RU" dirty="0" err="1" smtClean="0"/>
                        <a:t>жылдың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қаңтар-мамыр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айларында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нақты</a:t>
                      </a:r>
                      <a:r>
                        <a:rPr lang="ru-RU" dirty="0" smtClean="0"/>
                        <a:t> </a:t>
                      </a:r>
                      <a:r>
                        <a:rPr lang="ru-RU" dirty="0" err="1" smtClean="0"/>
                        <a:t>игерілгені</a:t>
                      </a:r>
                      <a:r>
                        <a:rPr lang="ru-RU" dirty="0" smtClean="0"/>
                        <a:t> (</a:t>
                      </a:r>
                      <a:r>
                        <a:rPr lang="ru-RU" sz="1800" i="1" dirty="0" err="1" smtClean="0"/>
                        <a:t>мың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теңге</a:t>
                      </a:r>
                      <a:r>
                        <a:rPr lang="ru-RU" sz="1800" i="0" dirty="0" smtClean="0"/>
                        <a:t>)</a:t>
                      </a:r>
                      <a:endParaRPr lang="ru-RU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3154193"/>
                  </a:ext>
                </a:extLst>
              </a:tr>
              <a:tr h="398158">
                <a:tc>
                  <a:txBody>
                    <a:bodyPr/>
                    <a:lstStyle/>
                    <a:p>
                      <a:r>
                        <a:rPr lang="ru-RU" sz="1800" i="1" dirty="0" err="1" smtClean="0"/>
                        <a:t>Тауарларды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сатып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алу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1" dirty="0" smtClean="0"/>
                        <a:t>10 300,0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3 704,4</a:t>
                      </a:r>
                      <a:endParaRPr kumimoji="0" lang="ru-RU" sz="18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316697"/>
                  </a:ext>
                </a:extLst>
              </a:tr>
              <a:tr h="398158">
                <a:tc>
                  <a:txBody>
                    <a:bodyPr/>
                    <a:lstStyle/>
                    <a:p>
                      <a:r>
                        <a:rPr lang="ru-RU" sz="1800" i="1" dirty="0" err="1" smtClean="0"/>
                        <a:t>Коммуналдық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қызметтерге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ақы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төлеу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1" dirty="0" smtClean="0"/>
                        <a:t>29 850,0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10 297,3</a:t>
                      </a:r>
                      <a:endParaRPr kumimoji="0" lang="ru-RU" sz="18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226488"/>
                  </a:ext>
                </a:extLst>
              </a:tr>
              <a:tr h="398158">
                <a:tc>
                  <a:txBody>
                    <a:bodyPr/>
                    <a:lstStyle/>
                    <a:p>
                      <a:r>
                        <a:rPr lang="ru-RU" sz="1800" i="1" dirty="0" err="1" smtClean="0"/>
                        <a:t>Байланыс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қызметтерін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төлеу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1" dirty="0" smtClean="0"/>
                        <a:t>3 504,0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1 307,8</a:t>
                      </a:r>
                      <a:endParaRPr kumimoji="0" lang="ru-RU" sz="18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797130"/>
                  </a:ext>
                </a:extLst>
              </a:tr>
              <a:tr h="398158">
                <a:tc>
                  <a:txBody>
                    <a:bodyPr/>
                    <a:lstStyle/>
                    <a:p>
                      <a:r>
                        <a:rPr lang="ru-RU" sz="1800" i="1" dirty="0" err="1" smtClean="0"/>
                        <a:t>Қызметтер</a:t>
                      </a:r>
                      <a:r>
                        <a:rPr lang="ru-RU" sz="1800" i="1" dirty="0" smtClean="0"/>
                        <a:t> мен </a:t>
                      </a:r>
                      <a:r>
                        <a:rPr lang="ru-RU" sz="1800" i="1" dirty="0" err="1" smtClean="0"/>
                        <a:t>жұмыстар</a:t>
                      </a:r>
                      <a:r>
                        <a:rPr lang="ru-RU" sz="1800" i="1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1" dirty="0" smtClean="0"/>
                        <a:t>47 819,0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35 179,2</a:t>
                      </a:r>
                      <a:endParaRPr kumimoji="0" lang="ru-RU" sz="18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7787013"/>
                  </a:ext>
                </a:extLst>
              </a:tr>
              <a:tr h="398158">
                <a:tc>
                  <a:txBody>
                    <a:bodyPr/>
                    <a:lstStyle/>
                    <a:p>
                      <a:r>
                        <a:rPr lang="ru-RU" sz="1800" i="1" dirty="0" smtClean="0"/>
                        <a:t>1-4 </a:t>
                      </a:r>
                      <a:r>
                        <a:rPr lang="ru-RU" sz="1800" i="1" dirty="0" err="1" smtClean="0"/>
                        <a:t>сыныпты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тамақтандыру</a:t>
                      </a:r>
                      <a:r>
                        <a:rPr lang="ru-RU" sz="1800" i="1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1" dirty="0" smtClean="0"/>
                        <a:t>83 893,6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28 186,9</a:t>
                      </a:r>
                      <a:endParaRPr kumimoji="0" lang="ru-RU" sz="18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516925"/>
                  </a:ext>
                </a:extLst>
              </a:tr>
              <a:tr h="1865344">
                <a:tc>
                  <a:txBody>
                    <a:bodyPr/>
                    <a:lstStyle/>
                    <a:p>
                      <a:r>
                        <a:rPr lang="ru-RU" sz="1800" i="1" dirty="0" err="1" smtClean="0"/>
                        <a:t>Жалпыға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бірдей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міндетті</a:t>
                      </a:r>
                      <a:r>
                        <a:rPr lang="ru-RU" sz="1800" i="1" dirty="0" smtClean="0"/>
                        <a:t> орта </a:t>
                      </a:r>
                      <a:r>
                        <a:rPr lang="ru-RU" sz="1800" i="1" dirty="0" err="1" smtClean="0"/>
                        <a:t>білім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қорының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шығындары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kk-KZ" sz="1800" i="1" dirty="0" smtClean="0"/>
                        <a:t>(</a:t>
                      </a:r>
                      <a:r>
                        <a:rPr lang="ru-RU" sz="1800" i="1" dirty="0" err="1" smtClean="0"/>
                        <a:t>оның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ішінде</a:t>
                      </a:r>
                      <a:r>
                        <a:rPr lang="en-US" sz="1800" i="1" dirty="0" smtClean="0"/>
                        <a:t> </a:t>
                      </a:r>
                      <a:r>
                        <a:rPr lang="ru-RU" sz="1800" i="1" dirty="0" smtClean="0"/>
                        <a:t>Аз </a:t>
                      </a:r>
                      <a:r>
                        <a:rPr lang="ru-RU" sz="1800" i="1" dirty="0" err="1" smtClean="0"/>
                        <a:t>қамтылған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отбасылардан</a:t>
                      </a:r>
                      <a:r>
                        <a:rPr lang="ru-RU" sz="1800" i="1" dirty="0" smtClean="0"/>
                        <a:t>, </a:t>
                      </a:r>
                      <a:r>
                        <a:rPr lang="ru-RU" sz="1800" i="1" dirty="0" err="1" smtClean="0"/>
                        <a:t>жетім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балалардан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окушыларына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тамақтандыруды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қамтамасыз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ету</a:t>
                      </a:r>
                      <a:r>
                        <a:rPr lang="ru-RU" sz="1800" i="1" dirty="0" smtClean="0"/>
                        <a:t>, </a:t>
                      </a:r>
                      <a:r>
                        <a:rPr lang="ru-RU" sz="1800" i="1" dirty="0" err="1" smtClean="0"/>
                        <a:t>жазғы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лагерьге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жолдамалар</a:t>
                      </a:r>
                      <a:r>
                        <a:rPr lang="ru-RU" sz="1800" i="1" dirty="0" smtClean="0"/>
                        <a:t>, </a:t>
                      </a:r>
                      <a:r>
                        <a:rPr lang="ru-RU" sz="1800" i="1" dirty="0" err="1" smtClean="0"/>
                        <a:t>киімдер</a:t>
                      </a:r>
                      <a:r>
                        <a:rPr lang="ru-RU" sz="1800" i="1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i="1" dirty="0" smtClean="0"/>
                        <a:t>28 070,0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132,0</a:t>
                      </a:r>
                      <a:endParaRPr kumimoji="0" lang="ru-RU" sz="18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9994910"/>
                  </a:ext>
                </a:extLst>
              </a:tr>
              <a:tr h="687232">
                <a:tc>
                  <a:txBody>
                    <a:bodyPr/>
                    <a:lstStyle/>
                    <a:p>
                      <a:r>
                        <a:rPr lang="ru-RU" sz="1800" i="1" dirty="0" err="1" smtClean="0"/>
                        <a:t>Машиналарды</a:t>
                      </a:r>
                      <a:r>
                        <a:rPr lang="ru-RU" sz="1800" i="1" dirty="0" smtClean="0"/>
                        <a:t>, </a:t>
                      </a:r>
                      <a:r>
                        <a:rPr lang="ru-RU" sz="1800" i="1" dirty="0" err="1" smtClean="0"/>
                        <a:t>жабдықтарды</a:t>
                      </a:r>
                      <a:r>
                        <a:rPr lang="ru-RU" sz="1800" i="1" dirty="0" smtClean="0"/>
                        <a:t>, </a:t>
                      </a:r>
                      <a:r>
                        <a:rPr lang="ru-RU" sz="1800" i="1" dirty="0" err="1" smtClean="0"/>
                        <a:t>өндірістік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және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шаруашылық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мүкәммалды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сатып</a:t>
                      </a:r>
                      <a:r>
                        <a:rPr lang="ru-RU" sz="1800" i="1" dirty="0" smtClean="0"/>
                        <a:t> </a:t>
                      </a:r>
                      <a:r>
                        <a:rPr lang="ru-RU" sz="1800" i="1" dirty="0" err="1" smtClean="0"/>
                        <a:t>алу</a:t>
                      </a:r>
                      <a:r>
                        <a:rPr lang="ru-RU" sz="1800" i="1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38 683,0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0,0</a:t>
                      </a:r>
                      <a:endParaRPr kumimoji="0" lang="ru-RU" sz="1800" i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804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133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85926"/>
            <a:ext cx="8715436" cy="437937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sz="2400" i="1" dirty="0" smtClean="0"/>
              <a:t> </a:t>
            </a:r>
            <a:r>
              <a:rPr lang="ru-RU" sz="2400" i="1" dirty="0"/>
              <a:t>- канцелярские товары:  </a:t>
            </a:r>
            <a:r>
              <a:rPr lang="ru-RU" sz="2400" i="1" dirty="0" smtClean="0"/>
              <a:t>757,4 </a:t>
            </a:r>
            <a:r>
              <a:rPr lang="ru-RU" sz="2400" i="1" dirty="0"/>
              <a:t>тысяч тенге </a:t>
            </a:r>
          </a:p>
          <a:p>
            <a:r>
              <a:rPr lang="ru-RU" sz="2400" i="1" dirty="0"/>
              <a:t> - хозяйственные товары:   </a:t>
            </a:r>
            <a:r>
              <a:rPr lang="ru-RU" sz="2400" i="1" dirty="0" smtClean="0"/>
              <a:t>1</a:t>
            </a:r>
            <a:r>
              <a:rPr lang="ru-RU" sz="2400" i="1" dirty="0"/>
              <a:t> </a:t>
            </a:r>
            <a:r>
              <a:rPr lang="ru-RU" sz="2400" i="1" dirty="0" smtClean="0"/>
              <a:t>453,7 </a:t>
            </a:r>
            <a:r>
              <a:rPr lang="ru-RU" sz="2400" i="1" dirty="0"/>
              <a:t>тысяч тенге </a:t>
            </a:r>
          </a:p>
          <a:p>
            <a:r>
              <a:rPr lang="ru-RU" sz="2400" i="1" dirty="0"/>
              <a:t> - моющие и дезинфицирующие средства</a:t>
            </a:r>
            <a:r>
              <a:rPr lang="ru-RU" sz="2400" i="1" dirty="0" smtClean="0"/>
              <a:t>: 926,3 тысяч </a:t>
            </a:r>
            <a:r>
              <a:rPr lang="ru-RU" sz="2400" i="1" dirty="0"/>
              <a:t>тенге</a:t>
            </a:r>
          </a:p>
          <a:p>
            <a:r>
              <a:rPr lang="ru-RU" sz="2400" i="1" dirty="0"/>
              <a:t> - спортивные товары: </a:t>
            </a:r>
            <a:r>
              <a:rPr lang="ru-RU" sz="2400" i="1" dirty="0" smtClean="0"/>
              <a:t>518,6 </a:t>
            </a:r>
            <a:r>
              <a:rPr lang="ru-RU" sz="2400" i="1" dirty="0"/>
              <a:t>тысяч тенге</a:t>
            </a:r>
          </a:p>
          <a:p>
            <a:r>
              <a:rPr lang="ru-RU" sz="2400" i="1" dirty="0"/>
              <a:t> - бланочная продукция: </a:t>
            </a:r>
            <a:r>
              <a:rPr lang="ru-RU" sz="2400" i="1" dirty="0"/>
              <a:t>8</a:t>
            </a:r>
            <a:r>
              <a:rPr lang="ru-RU" sz="2400" i="1" dirty="0" smtClean="0"/>
              <a:t>8,0 </a:t>
            </a:r>
            <a:r>
              <a:rPr lang="ru-RU" sz="2400" i="1" dirty="0" smtClean="0"/>
              <a:t>тысяч </a:t>
            </a:r>
            <a:r>
              <a:rPr lang="ru-RU" sz="2400" i="1" dirty="0"/>
              <a:t>тенге</a:t>
            </a:r>
          </a:p>
          <a:p>
            <a:r>
              <a:rPr lang="ru-RU" sz="2400" i="1" dirty="0"/>
              <a:t> - </a:t>
            </a:r>
            <a:r>
              <a:rPr lang="ru-RU" sz="2400" i="1" dirty="0" err="1"/>
              <a:t>строй.материалы</a:t>
            </a:r>
            <a:r>
              <a:rPr lang="ru-RU" sz="2400" i="1" dirty="0"/>
              <a:t> для </a:t>
            </a:r>
            <a:r>
              <a:rPr lang="ru-RU" sz="2400" i="1" dirty="0" err="1"/>
              <a:t>тек.ремонта</a:t>
            </a:r>
            <a:r>
              <a:rPr lang="ru-RU" sz="2400" i="1" dirty="0" smtClean="0"/>
              <a:t>: 792,6 тысяч </a:t>
            </a:r>
            <a:r>
              <a:rPr lang="ru-RU" sz="2400" i="1" dirty="0"/>
              <a:t>тенге</a:t>
            </a:r>
          </a:p>
          <a:p>
            <a:r>
              <a:rPr lang="ru-RU" sz="2400" i="1" dirty="0"/>
              <a:t> - </a:t>
            </a:r>
            <a:r>
              <a:rPr lang="ru-RU" sz="2400" i="1" dirty="0" err="1"/>
              <a:t>художественая</a:t>
            </a:r>
            <a:r>
              <a:rPr lang="ru-RU" sz="2400" i="1" dirty="0"/>
              <a:t> литература (библиотека): </a:t>
            </a:r>
            <a:r>
              <a:rPr lang="ru-RU" sz="2400" i="1" dirty="0" smtClean="0"/>
              <a:t>215,9 </a:t>
            </a:r>
            <a:r>
              <a:rPr lang="ru-RU" sz="2400" i="1" dirty="0"/>
              <a:t>тысяч </a:t>
            </a:r>
            <a:r>
              <a:rPr lang="ru-RU" sz="2400" i="1" dirty="0" smtClean="0"/>
              <a:t>тенге</a:t>
            </a:r>
          </a:p>
          <a:p>
            <a:r>
              <a:rPr lang="ru-RU" sz="2400" i="1" dirty="0"/>
              <a:t> </a:t>
            </a:r>
            <a:r>
              <a:rPr lang="ru-RU" sz="2400" i="1" dirty="0" smtClean="0"/>
              <a:t>- прочие приобретения: 294,0 тысяч тенге</a:t>
            </a:r>
            <a:endParaRPr lang="ru-RU" sz="2400" i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01014" cy="101122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r"/>
            <a:r>
              <a:rPr lang="ru-RU" sz="2400" dirty="0" smtClean="0"/>
              <a:t>Приобретено товаров </a:t>
            </a:r>
            <a:br>
              <a:rPr lang="ru-RU" sz="2400" dirty="0" smtClean="0"/>
            </a:br>
            <a:r>
              <a:rPr lang="ru-RU" sz="2400" dirty="0" smtClean="0"/>
              <a:t>за период январь - </a:t>
            </a:r>
            <a:r>
              <a:rPr lang="ru-RU" sz="2400" dirty="0" smtClean="0"/>
              <a:t>28 июль </a:t>
            </a:r>
            <a:r>
              <a:rPr lang="ru-RU" sz="2400" dirty="0" smtClean="0"/>
              <a:t>2022 года </a:t>
            </a:r>
            <a:br>
              <a:rPr lang="ru-RU" sz="2400" dirty="0" smtClean="0"/>
            </a:br>
            <a:r>
              <a:rPr lang="ru-RU" sz="2400" i="1" dirty="0"/>
              <a:t> </a:t>
            </a:r>
            <a:r>
              <a:rPr lang="ru-RU" sz="2400" i="1" dirty="0"/>
              <a:t>5</a:t>
            </a:r>
            <a:r>
              <a:rPr lang="ru-RU" sz="2400" i="1" dirty="0" smtClean="0"/>
              <a:t> 046,5 тысяч </a:t>
            </a:r>
            <a:r>
              <a:rPr lang="ru-RU" sz="2400" i="1" dirty="0"/>
              <a:t>тенге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492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1"/>
            <a:ext cx="8229600" cy="307183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ru-RU" sz="3200" i="1" dirty="0" smtClean="0">
                <a:solidFill>
                  <a:srgbClr val="000000"/>
                </a:solidFill>
                <a:latin typeface="Times New Roman"/>
              </a:rPr>
              <a:t> - водоснабжение, </a:t>
            </a:r>
            <a:r>
              <a:rPr lang="ru-RU" sz="3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канализация – </a:t>
            </a:r>
            <a:r>
              <a:rPr lang="ru-RU" sz="3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1 172,9</a:t>
            </a:r>
            <a:r>
              <a:rPr lang="ru-RU" sz="3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smtClean="0">
                <a:solidFill>
                  <a:srgbClr val="000000"/>
                </a:solidFill>
                <a:latin typeface="Times New Roman"/>
              </a:rPr>
              <a:t>тысяч </a:t>
            </a:r>
            <a:r>
              <a:rPr lang="ru-RU" sz="3200" i="1" dirty="0">
                <a:solidFill>
                  <a:srgbClr val="000000"/>
                </a:solidFill>
                <a:latin typeface="Times New Roman"/>
              </a:rPr>
              <a:t>тенге </a:t>
            </a:r>
            <a:endParaRPr lang="ru-RU" sz="3200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i="1" dirty="0" smtClean="0">
                <a:solidFill>
                  <a:srgbClr val="000000"/>
                </a:solidFill>
                <a:latin typeface="Times New Roman"/>
              </a:rPr>
              <a:t>- электроэнергия</a:t>
            </a:r>
            <a:r>
              <a:rPr lang="ru-RU" sz="3200" dirty="0" smtClean="0"/>
              <a:t> –</a:t>
            </a:r>
            <a:r>
              <a:rPr lang="ru-RU" sz="3200" i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3200" i="1" dirty="0" smtClean="0">
                <a:solidFill>
                  <a:srgbClr val="000000"/>
                </a:solidFill>
                <a:latin typeface="Times New Roman"/>
              </a:rPr>
              <a:t>4 549,4 тысяч </a:t>
            </a:r>
            <a:r>
              <a:rPr lang="ru-RU" sz="3200" i="1" dirty="0">
                <a:solidFill>
                  <a:srgbClr val="000000"/>
                </a:solidFill>
                <a:latin typeface="Times New Roman"/>
              </a:rPr>
              <a:t>тенге </a:t>
            </a:r>
          </a:p>
          <a:p>
            <a:r>
              <a:rPr lang="ru-RU" sz="3200" i="1" dirty="0" smtClean="0">
                <a:solidFill>
                  <a:srgbClr val="000000"/>
                </a:solidFill>
                <a:latin typeface="Times New Roman"/>
              </a:rPr>
              <a:t>- </a:t>
            </a:r>
            <a:r>
              <a:rPr lang="ru-RU" sz="3200" i="1" dirty="0" err="1" smtClean="0">
                <a:solidFill>
                  <a:srgbClr val="000000"/>
                </a:solidFill>
                <a:latin typeface="Times New Roman"/>
              </a:rPr>
              <a:t>теплоэнергия</a:t>
            </a:r>
            <a:r>
              <a:rPr lang="ru-RU" sz="3200" dirty="0" smtClean="0"/>
              <a:t> </a:t>
            </a:r>
            <a:r>
              <a:rPr lang="ru-RU" sz="3200" dirty="0" smtClean="0"/>
              <a:t>–</a:t>
            </a:r>
            <a:r>
              <a:rPr lang="ru-RU" sz="3200" i="1" dirty="0" smtClean="0">
                <a:solidFill>
                  <a:srgbClr val="000000"/>
                </a:solidFill>
                <a:latin typeface="Times New Roman"/>
              </a:rPr>
              <a:t> 5 829,4 тысяч </a:t>
            </a:r>
            <a:r>
              <a:rPr lang="ru-RU" sz="3200" i="1" dirty="0">
                <a:solidFill>
                  <a:srgbClr val="000000"/>
                </a:solidFill>
                <a:latin typeface="Times New Roman"/>
              </a:rPr>
              <a:t>тенге </a:t>
            </a:r>
            <a:endParaRPr lang="ru-RU" sz="3200" i="1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r"/>
            <a:r>
              <a:rPr lang="ru-RU" sz="2400" dirty="0" smtClean="0"/>
              <a:t>Оплата </a:t>
            </a:r>
            <a:r>
              <a:rPr lang="ru-RU" sz="2400" dirty="0"/>
              <a:t>коммунальных услуг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за </a:t>
            </a:r>
            <a:r>
              <a:rPr lang="ru-RU" sz="2400" dirty="0"/>
              <a:t>период январь - </a:t>
            </a:r>
            <a:r>
              <a:rPr lang="ru-RU" sz="2400" dirty="0"/>
              <a:t>28 июль 2022 </a:t>
            </a:r>
            <a:r>
              <a:rPr lang="ru-RU" sz="2400" dirty="0"/>
              <a:t>года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i="1" dirty="0"/>
              <a:t>10 </a:t>
            </a:r>
            <a:r>
              <a:rPr lang="ru-RU" sz="2400" i="1" dirty="0" smtClean="0"/>
              <a:t>297,3 тысяч </a:t>
            </a:r>
            <a:r>
              <a:rPr lang="ru-RU" sz="2400" i="1" dirty="0"/>
              <a:t>тенге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87036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35719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ru-RU" sz="2800" i="1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z="2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абонентская плата: 25,1 </a:t>
            </a:r>
            <a:r>
              <a:rPr lang="ru-RU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тысяч тенге </a:t>
            </a:r>
            <a:endParaRPr lang="ru-RU" sz="2400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- услуги Интернет: </a:t>
            </a:r>
            <a:r>
              <a:rPr lang="ru-RU" sz="2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1 082,7 </a:t>
            </a:r>
            <a:r>
              <a:rPr lang="ru-RU" sz="2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тысяч </a:t>
            </a:r>
            <a:r>
              <a:rPr lang="ru-RU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тенге </a:t>
            </a:r>
            <a:endParaRPr lang="ru-RU" sz="2400" i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услуги передачи данных камер видеонаблюдения к </a:t>
            </a:r>
            <a:r>
              <a:rPr lang="ru-RU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центру оперативного управления ДП г. </a:t>
            </a:r>
            <a:r>
              <a:rPr lang="ru-RU" sz="2400" i="1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Нур</a:t>
            </a:r>
            <a:r>
              <a:rPr lang="ru-RU" sz="2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-Султан: </a:t>
            </a:r>
            <a:r>
              <a:rPr lang="ru-RU" sz="2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300,0 </a:t>
            </a:r>
            <a:r>
              <a:rPr lang="ru-RU" sz="2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тысяч тенге</a:t>
            </a:r>
          </a:p>
          <a:p>
            <a:r>
              <a:rPr lang="ru-RU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услуги </a:t>
            </a:r>
            <a:r>
              <a:rPr lang="ru-RU" sz="2400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мобильного </a:t>
            </a:r>
            <a:r>
              <a:rPr lang="ru-RU" sz="2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интернета: 135,0 тысяч тенге</a:t>
            </a:r>
            <a:endParaRPr lang="ru-RU" sz="24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143932" cy="114300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r"/>
            <a:r>
              <a:rPr lang="ru-RU" sz="2800" dirty="0"/>
              <a:t>Оплата услуг </a:t>
            </a:r>
            <a:r>
              <a:rPr lang="ru-RU" sz="2800" dirty="0" smtClean="0"/>
              <a:t>связи</a:t>
            </a:r>
            <a:br>
              <a:rPr lang="ru-RU" sz="2800" dirty="0" smtClean="0"/>
            </a:br>
            <a:r>
              <a:rPr lang="ru-RU" sz="2800" dirty="0"/>
              <a:t>за период январь - </a:t>
            </a:r>
            <a:r>
              <a:rPr lang="ru-RU" sz="2800" dirty="0"/>
              <a:t>28 июль 2022 </a:t>
            </a:r>
            <a:r>
              <a:rPr lang="ru-RU" sz="2800" dirty="0"/>
              <a:t>года</a:t>
            </a:r>
            <a:br>
              <a:rPr lang="ru-RU" sz="2800" dirty="0"/>
            </a:br>
            <a:r>
              <a:rPr lang="ru-RU" sz="2800" dirty="0"/>
              <a:t> 1 </a:t>
            </a:r>
            <a:r>
              <a:rPr lang="ru-RU" sz="2800" dirty="0" smtClean="0"/>
              <a:t>307,8 </a:t>
            </a:r>
            <a:r>
              <a:rPr lang="ru-RU" sz="2800" i="1" dirty="0" smtClean="0"/>
              <a:t>тысяч тенге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6616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835946" cy="561662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1500" dirty="0" smtClean="0"/>
              <a:t>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огнезащита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чердачных помещений, заправка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огнетушителей: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192,0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тысяч тенге 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охраны: 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1 071,4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тысяч тенге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вывоз мусора: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367,9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тыс.тенге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дезинфекция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дератизация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34,5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тысяч тенге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автоматической пожарной сигнализации (АПС - ОПС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38,2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тысяч тенге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зданий,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сооружений: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2 116,7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тысяч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тенге</a:t>
            </a:r>
          </a:p>
          <a:p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продление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лицензии веб-сайта (в целях проведения онлайн-уроков):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532,5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тысяч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тенге</a:t>
            </a:r>
          </a:p>
          <a:p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продление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лицензий на право использования программного обеспечения (антивирус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74,2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тысяч тенге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содержание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обслуживание </a:t>
            </a:r>
            <a:r>
              <a:rPr lang="ru-RU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орг.техники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175,9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тысяч тенге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программного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обеспечения: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1 322,7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тысяч тенге  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семинарах,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выставках: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110,5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тысяч тенге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видеонаблюдения: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39,0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тысяч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тенге</a:t>
            </a:r>
          </a:p>
          <a:p>
            <a:r>
              <a:rPr lang="ru-RU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опрессовка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промывка и обслуживание системы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отопления: </a:t>
            </a:r>
            <a:r>
              <a:rPr lang="ru-RU" sz="1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214,0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тысяч тенге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прочие </a:t>
            </a:r>
            <a:r>
              <a:rPr lang="ru-RU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и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работы: </a:t>
            </a:r>
            <a:r>
              <a:rPr lang="ru-RU" sz="1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4 876,1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тысяч </a:t>
            </a:r>
            <a:r>
              <a:rPr lang="ru-R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тенге</a:t>
            </a:r>
            <a:endParaRPr lang="ru-RU" sz="18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77809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pPr algn="r"/>
            <a:r>
              <a:rPr lang="ru-RU" sz="1800" dirty="0" smtClean="0"/>
              <a:t>Оплата прочих услуг </a:t>
            </a:r>
            <a:r>
              <a:rPr lang="ru-RU" sz="1800" dirty="0"/>
              <a:t>и работ</a:t>
            </a:r>
            <a:br>
              <a:rPr lang="ru-RU" sz="1800" dirty="0"/>
            </a:br>
            <a:r>
              <a:rPr lang="ru-RU" sz="1800" dirty="0"/>
              <a:t>за период январь - </a:t>
            </a:r>
            <a:r>
              <a:rPr lang="ru-RU" sz="1800" dirty="0"/>
              <a:t>28 июль 2022 </a:t>
            </a:r>
            <a:r>
              <a:rPr lang="ru-RU" sz="1800" dirty="0"/>
              <a:t>года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i="1" dirty="0" smtClean="0"/>
              <a:t>12 165,6 тысяч </a:t>
            </a:r>
            <a:r>
              <a:rPr lang="ru-RU" sz="1800" i="1" dirty="0"/>
              <a:t>тенге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80612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96952"/>
            <a:ext cx="8229600" cy="295232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Услуги организации горячего питания учащихся 1-4 классов школы –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29 390,0 тысяч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тенге</a:t>
            </a:r>
          </a:p>
          <a:p>
            <a:pPr>
              <a:lnSpc>
                <a:spcPct val="120000"/>
              </a:lnSpc>
            </a:pP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r"/>
            <a:r>
              <a:rPr lang="ru-RU" sz="2800" dirty="0"/>
              <a:t>Оплата услуг питания 1-4 классов школы  </a:t>
            </a:r>
            <a:br>
              <a:rPr lang="ru-RU" sz="2800" dirty="0"/>
            </a:br>
            <a:r>
              <a:rPr lang="ru-RU" sz="2800" dirty="0"/>
              <a:t>за период январь - </a:t>
            </a:r>
            <a:r>
              <a:rPr lang="ru-RU" sz="2800" dirty="0"/>
              <a:t>28 июль года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i="1" dirty="0"/>
              <a:t>29 390,0 тысяч </a:t>
            </a:r>
            <a:r>
              <a:rPr lang="ru-RU" sz="2800" i="1" dirty="0" smtClean="0"/>
              <a:t>тенге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65490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4104456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Обеспечение питанием остронуждающихся учащихся школы из числа малообеспеченных семей, учащихся сирот –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187,2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тысяч тенге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</a:pP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r"/>
            <a:r>
              <a:rPr lang="ru-RU" sz="2800" dirty="0" smtClean="0"/>
              <a:t>Затраты Фонда всеобщего обязательного среднего </a:t>
            </a:r>
            <a:r>
              <a:rPr lang="ru-RU" sz="2800" dirty="0"/>
              <a:t>образования</a:t>
            </a:r>
            <a:br>
              <a:rPr lang="ru-RU" sz="2800" dirty="0"/>
            </a:br>
            <a:r>
              <a:rPr lang="ru-RU" sz="2800" dirty="0"/>
              <a:t>за период январь - </a:t>
            </a:r>
            <a:r>
              <a:rPr lang="ru-RU" sz="2800" dirty="0"/>
              <a:t>28 июль 2022 </a:t>
            </a:r>
            <a:r>
              <a:rPr lang="ru-RU" sz="2800" dirty="0"/>
              <a:t>года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i="1" dirty="0" smtClean="0"/>
              <a:t>187,2 </a:t>
            </a:r>
            <a:r>
              <a:rPr lang="ru-RU" sz="2800" i="1" dirty="0" smtClean="0"/>
              <a:t>тысяч тенге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5815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1120</TotalTime>
  <Words>465</Words>
  <Application>Microsoft Office PowerPoint</Application>
  <PresentationFormat>Экран (4:3)</PresentationFormat>
  <Paragraphs>91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Lucida Sans Unicode</vt:lpstr>
      <vt:lpstr>Times New Roman</vt:lpstr>
      <vt:lpstr>Verdana</vt:lpstr>
      <vt:lpstr>Wingdings 2</vt:lpstr>
      <vt:lpstr>Wingdings 3</vt:lpstr>
      <vt:lpstr>Открытая</vt:lpstr>
      <vt:lpstr>Нұр-Сұлтан қаласы әкімдігінің "Ілияс Есенберлин атындағы № 67 гимназия" ШЖҚ МКК</vt:lpstr>
      <vt:lpstr>Презентация PowerPoint</vt:lpstr>
      <vt:lpstr>Презентация PowerPoint</vt:lpstr>
      <vt:lpstr>Приобретено товаров  за период январь - 28 июль 2022 года   5 046,5 тысяч тенге </vt:lpstr>
      <vt:lpstr>Оплата коммунальных услуг  за период январь - 28 июль 2022 года  10 297,3 тысяч тенге </vt:lpstr>
      <vt:lpstr>Оплата услуг связи за период январь - 28 июль 2022 года  1 307,8 тысяч тенге </vt:lpstr>
      <vt:lpstr>Оплата прочих услуг и работ за период январь - 28 июль 2022 года  12 165,6 тысяч тенге </vt:lpstr>
      <vt:lpstr>Оплата услуг питания 1-4 классов школы   за период январь - 28 июль года  29 390,0 тысяч тенге </vt:lpstr>
      <vt:lpstr>Затраты Фонда всеобщего обязательного среднего образования за период январь - 28 июль 2022 года  187,2 тысяч тенге </vt:lpstr>
      <vt:lpstr>Приобретено основных средств  за период январь - 28 июль 2022 года  7 028,9 тысяч тенге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ГУ «Гимназия №67» Управления образования г.Астаны</dc:title>
  <dc:creator>Admin</dc:creator>
  <cp:lastModifiedBy>User</cp:lastModifiedBy>
  <cp:revision>129</cp:revision>
  <dcterms:created xsi:type="dcterms:W3CDTF">2018-05-15T05:11:33Z</dcterms:created>
  <dcterms:modified xsi:type="dcterms:W3CDTF">2022-07-28T08:14:45Z</dcterms:modified>
</cp:coreProperties>
</file>